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10" initials="W" lastIdx="1" clrIdx="0">
    <p:extLst>
      <p:ext uri="{19B8F6BF-5375-455C-9EA6-DF929625EA0E}">
        <p15:presenceInfo xmlns:p15="http://schemas.microsoft.com/office/powerpoint/2012/main" userId="Win1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6860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90571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267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53217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675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809925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90700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70706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6154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8409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66763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5BBE3E-AA6C-4CC5-BCA5-1B8845FF5875}"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87761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5BBE3E-AA6C-4CC5-BCA5-1B8845FF5875}"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3854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BBE3E-AA6C-4CC5-BCA5-1B8845FF5875}"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5131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264401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0062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5BBE3E-AA6C-4CC5-BCA5-1B8845FF5875}" type="datetimeFigureOut">
              <a:rPr lang="en-US" smtClean="0"/>
              <a:t>3/18/2020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58CF20-A7EB-4E86-A118-79D4A06F5266}" type="slidenum">
              <a:rPr lang="en-US" smtClean="0"/>
              <a:t>‹#›</a:t>
            </a:fld>
            <a:endParaRPr lang="en-US"/>
          </a:p>
        </p:txBody>
      </p:sp>
    </p:spTree>
    <p:extLst>
      <p:ext uri="{BB962C8B-B14F-4D97-AF65-F5344CB8AC3E}">
        <p14:creationId xmlns:p14="http://schemas.microsoft.com/office/powerpoint/2010/main" val="32486016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DC47-A2CC-4144-927B-3B95B5C5F6E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3823812-735B-4A3E-96B3-D9BEC04FAC06}"/>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75CF81C-8E2D-4317-BD98-D72A09EB3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862" y="214312"/>
            <a:ext cx="11344275" cy="6429375"/>
          </a:xfrm>
          <a:prstGeom prst="rect">
            <a:avLst/>
          </a:prstGeom>
        </p:spPr>
      </p:pic>
      <p:sp>
        <p:nvSpPr>
          <p:cNvPr id="6" name="TextBox 5">
            <a:extLst>
              <a:ext uri="{FF2B5EF4-FFF2-40B4-BE49-F238E27FC236}">
                <a16:creationId xmlns:a16="http://schemas.microsoft.com/office/drawing/2014/main" id="{CCE919F8-3AFE-49D3-91C8-1A1892F6FAEB}"/>
              </a:ext>
            </a:extLst>
          </p:cNvPr>
          <p:cNvSpPr txBox="1"/>
          <p:nvPr/>
        </p:nvSpPr>
        <p:spPr>
          <a:xfrm>
            <a:off x="2911152" y="3013788"/>
            <a:ext cx="6456784" cy="1477328"/>
          </a:xfrm>
          <a:prstGeom prst="rect">
            <a:avLst/>
          </a:prstGeom>
          <a:noFill/>
        </p:spPr>
        <p:txBody>
          <a:bodyPr wrap="square" rtlCol="0">
            <a:spAutoFit/>
          </a:bodyPr>
          <a:lstStyle/>
          <a:p>
            <a:pPr algn="ctr"/>
            <a:r>
              <a:rPr lang="ar-SA" dirty="0"/>
              <a:t>قسم اللغة الإنجليزية</a:t>
            </a:r>
          </a:p>
          <a:p>
            <a:pPr algn="ctr"/>
            <a:r>
              <a:rPr lang="ar-SA" dirty="0"/>
              <a:t>الفرقة الثالثة</a:t>
            </a:r>
          </a:p>
          <a:p>
            <a:pPr algn="ctr"/>
            <a:r>
              <a:rPr lang="ar-SA" dirty="0"/>
              <a:t>تاريخ اللغة</a:t>
            </a:r>
          </a:p>
          <a:p>
            <a:pPr algn="ctr"/>
            <a:r>
              <a:rPr lang="ar-SA" dirty="0"/>
              <a:t>د/منة محمد سلامة المصري</a:t>
            </a:r>
          </a:p>
          <a:p>
            <a:pPr algn="ctr"/>
            <a:r>
              <a:rPr lang="ar-SA" dirty="0"/>
              <a:t>2020</a:t>
            </a:r>
            <a:endParaRPr lang="en-US" dirty="0"/>
          </a:p>
        </p:txBody>
      </p:sp>
    </p:spTree>
    <p:extLst>
      <p:ext uri="{BB962C8B-B14F-4D97-AF65-F5344CB8AC3E}">
        <p14:creationId xmlns:p14="http://schemas.microsoft.com/office/powerpoint/2010/main" val="370707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F8BBC-7765-4164-9536-3C6DA9E65A3F}"/>
              </a:ext>
            </a:extLst>
          </p:cNvPr>
          <p:cNvSpPr>
            <a:spLocks noGrp="1"/>
          </p:cNvSpPr>
          <p:nvPr>
            <p:ph type="title"/>
          </p:nvPr>
        </p:nvSpPr>
        <p:spPr/>
        <p:txBody>
          <a:bodyPr>
            <a:normAutofit/>
          </a:bodyPr>
          <a:lstStyle/>
          <a:p>
            <a:r>
              <a:rPr lang="en-US" sz="2400" b="1" u="sng" dirty="0">
                <a:latin typeface="Times New Roman" panose="02020603050405020304" pitchFamily="18" charset="0"/>
                <a:ea typeface="Calibri" panose="020F0502020204030204" pitchFamily="34" charset="0"/>
              </a:rPr>
              <a:t>Early Modern English syntax</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354206-CF1D-4DAF-887B-B7AC16B9E8FB}"/>
              </a:ext>
            </a:extLst>
          </p:cNvPr>
          <p:cNvSpPr>
            <a:spLocks noGrp="1"/>
          </p:cNvSpPr>
          <p:nvPr>
            <p:ph idx="1"/>
          </p:nvPr>
        </p:nvSpPr>
        <p:spPr>
          <a:xfrm>
            <a:off x="677334" y="1380931"/>
            <a:ext cx="8596668" cy="4660431"/>
          </a:xfrm>
        </p:spPr>
        <p:txBody>
          <a:bodyPr>
            <a:normAutofit/>
          </a:bodyPr>
          <a:lstStyle/>
          <a:p>
            <a:pPr>
              <a:lnSpc>
                <a:spcPct val="150000"/>
              </a:lnSpc>
            </a:pPr>
            <a:r>
              <a:rPr lang="en-US" sz="2400" dirty="0">
                <a:latin typeface="Times New Roman" panose="02020603050405020304" pitchFamily="18" charset="0"/>
                <a:ea typeface="Calibri" panose="020F0502020204030204" pitchFamily="34" charset="0"/>
              </a:rPr>
              <a:t> </a:t>
            </a:r>
            <a:r>
              <a:rPr lang="en-US" sz="1900" dirty="0">
                <a:latin typeface="Times New Roman" panose="02020603050405020304" pitchFamily="18" charset="0"/>
                <a:ea typeface="Calibri" panose="020F0502020204030204" pitchFamily="34" charset="0"/>
              </a:rPr>
              <a:t>The syntax of </a:t>
            </a:r>
            <a:r>
              <a:rPr lang="en-US" sz="1900" dirty="0" err="1">
                <a:latin typeface="Times New Roman" panose="02020603050405020304" pitchFamily="18" charset="0"/>
                <a:ea typeface="Calibri" panose="020F0502020204030204" pitchFamily="34" charset="0"/>
              </a:rPr>
              <a:t>EModE</a:t>
            </a:r>
            <a:r>
              <a:rPr lang="en-US" sz="1900" dirty="0">
                <a:latin typeface="Times New Roman" panose="02020603050405020304" pitchFamily="18" charset="0"/>
                <a:ea typeface="Calibri" panose="020F0502020204030204" pitchFamily="34" charset="0"/>
              </a:rPr>
              <a:t> is relatively similar to </a:t>
            </a:r>
            <a:r>
              <a:rPr lang="en-US" sz="1900" dirty="0" err="1">
                <a:latin typeface="Times New Roman" panose="02020603050405020304" pitchFamily="18" charset="0"/>
                <a:ea typeface="Calibri" panose="020F0502020204030204" pitchFamily="34" charset="0"/>
              </a:rPr>
              <a:t>PdE</a:t>
            </a:r>
            <a:r>
              <a:rPr lang="en-US" sz="1900" dirty="0">
                <a:latin typeface="Times New Roman" panose="02020603050405020304" pitchFamily="18" charset="0"/>
                <a:ea typeface="Calibri" panose="020F0502020204030204" pitchFamily="34" charset="0"/>
              </a:rPr>
              <a:t>, just like its morphology, but of course, there are some differences – and sometimes, even what looks similar may mean something different.</a:t>
            </a:r>
          </a:p>
          <a:p>
            <a:pPr algn="just">
              <a:lnSpc>
                <a:spcPct val="150000"/>
              </a:lnSpc>
            </a:pPr>
            <a:r>
              <a:rPr lang="en-US" sz="1900" dirty="0">
                <a:latin typeface="Times New Roman" panose="02020603050405020304" pitchFamily="18" charset="0"/>
                <a:ea typeface="Calibri" panose="020F0502020204030204" pitchFamily="34" charset="0"/>
              </a:rPr>
              <a:t> The structure of the sentence in Early New English is conditioned by the previous development of its morphology. With the practical loss of endings by the nouns and adjectives, their position in the sentence becomes quite relevant to the meaning they render - so, the direct word order prevails, the subject precedes the predicate in non-emotional sentences, and the object is shifted to the position after the predicate. Agreement as a means of grammatical connection of the words in the sentence is limited to the demonstrative pronouns that preserve their plural form.</a:t>
            </a:r>
            <a:endParaRPr lang="en-US"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09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8707E2B-74A2-421D-A8E9-7CCD8B2F599A}"/>
              </a:ext>
            </a:extLst>
          </p:cNvPr>
          <p:cNvSpPr>
            <a:spLocks noGrp="1"/>
          </p:cNvSpPr>
          <p:nvPr>
            <p:ph idx="1"/>
          </p:nvPr>
        </p:nvSpPr>
        <p:spPr>
          <a:xfrm>
            <a:off x="677334" y="1175657"/>
            <a:ext cx="8596668" cy="4865705"/>
          </a:xfrm>
        </p:spPr>
        <p:txBody>
          <a:bodyPr>
            <a:normAutofit fontScale="92500"/>
          </a:bodyPr>
          <a:lstStyle/>
          <a:p>
            <a:pPr>
              <a:lnSpc>
                <a:spcPct val="170000"/>
              </a:lnSpc>
            </a:pPr>
            <a:r>
              <a:rPr lang="en-US" dirty="0">
                <a:latin typeface="Times New Roman" panose="02020603050405020304" pitchFamily="18" charset="0"/>
                <a:ea typeface="Calibri" panose="020F0502020204030204" pitchFamily="34" charset="0"/>
              </a:rPr>
              <a:t> A true innovation is observed in the structure of the sentence as auxiliary do is introduced. It appears in all types of sentences: declarative, negative and interrogative containing the Present or Past tenses of the Indicative Mood and the Imperative Mood. </a:t>
            </a:r>
          </a:p>
          <a:p>
            <a:pPr>
              <a:lnSpc>
                <a:spcPct val="170000"/>
              </a:lnSpc>
            </a:pPr>
            <a:r>
              <a:rPr lang="en-US" dirty="0">
                <a:latin typeface="Times New Roman" panose="02020603050405020304" pitchFamily="18" charset="0"/>
                <a:ea typeface="Calibri" panose="020F0502020204030204" pitchFamily="34" charset="0"/>
              </a:rPr>
              <a:t>As far as the general organization of the sentence is concerned, a new phenomenon arises - the structure of the sentence becomes nominative, that is a subject in the nominative case becomes a necessary part of it.</a:t>
            </a:r>
          </a:p>
          <a:p>
            <a:pPr>
              <a:lnSpc>
                <a:spcPct val="170000"/>
              </a:lnSpc>
            </a:pPr>
            <a:r>
              <a:rPr lang="en-US" dirty="0"/>
              <a:t> </a:t>
            </a:r>
            <a:r>
              <a:rPr lang="en-US" sz="2100" dirty="0">
                <a:latin typeface="Times New Roman" panose="02020603050405020304" pitchFamily="18" charset="0"/>
                <a:ea typeface="Calibri" panose="020F0502020204030204" pitchFamily="34" charset="0"/>
              </a:rPr>
              <a:t>At the same time impersonal sentences, where the doer of the action was indefinite had special structure without the subject, having the predicate and the object in the dative case, sometimes the object merged with the verb. </a:t>
            </a:r>
            <a:endParaRPr lang="en-US"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974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0A328-FF2C-4DC4-BCCF-621ABFB08C9C}"/>
              </a:ext>
            </a:extLst>
          </p:cNvPr>
          <p:cNvSpPr>
            <a:spLocks noGrp="1"/>
          </p:cNvSpPr>
          <p:nvPr>
            <p:ph type="title"/>
          </p:nvPr>
        </p:nvSpPr>
        <p:spPr>
          <a:xfrm>
            <a:off x="838200" y="411779"/>
            <a:ext cx="10730204" cy="801202"/>
          </a:xfrm>
        </p:spPr>
        <p:txBody>
          <a:bodyPr>
            <a:normAutofit/>
          </a:bodyPr>
          <a:lstStyle/>
          <a:p>
            <a:r>
              <a:rPr lang="en-US" b="1" dirty="0"/>
              <a:t>The use of the auxiliary do</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CD3D366-B226-4AD8-AF49-8F727D0FF7AA}"/>
              </a:ext>
            </a:extLst>
          </p:cNvPr>
          <p:cNvSpPr>
            <a:spLocks noGrp="1"/>
          </p:cNvSpPr>
          <p:nvPr>
            <p:ph idx="1"/>
          </p:nvPr>
        </p:nvSpPr>
        <p:spPr>
          <a:xfrm>
            <a:off x="838200" y="1352939"/>
            <a:ext cx="10515600" cy="4824024"/>
          </a:xfrm>
        </p:spPr>
        <p:txBody>
          <a:bodyPr>
            <a:normAutofit/>
          </a:bodyPr>
          <a:lstStyle/>
          <a:p>
            <a:endParaRPr lang="en-US" dirty="0"/>
          </a:p>
          <a:p>
            <a:pPr marL="0" marR="0">
              <a:lnSpc>
                <a:spcPct val="150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 One of the crucial differences between </a:t>
            </a:r>
            <a:r>
              <a:rPr lang="en-US" dirty="0" err="1">
                <a:latin typeface="Times New Roman" panose="02020603050405020304" pitchFamily="18" charset="0"/>
                <a:ea typeface="Calibri" panose="020F0502020204030204" pitchFamily="34" charset="0"/>
                <a:cs typeface="Arial" panose="020B0604020202020204" pitchFamily="34" charset="0"/>
              </a:rPr>
              <a:t>EModE</a:t>
            </a:r>
            <a:r>
              <a:rPr lang="en-US" dirty="0">
                <a:latin typeface="Times New Roman" panose="02020603050405020304" pitchFamily="18" charset="0"/>
                <a:ea typeface="Calibri" panose="020F0502020204030204" pitchFamily="34" charset="0"/>
                <a:cs typeface="Arial" panose="020B0604020202020204" pitchFamily="34" charset="0"/>
              </a:rPr>
              <a:t> and </a:t>
            </a:r>
            <a:r>
              <a:rPr lang="en-US" dirty="0" err="1">
                <a:latin typeface="Times New Roman" panose="02020603050405020304" pitchFamily="18" charset="0"/>
                <a:ea typeface="Calibri" panose="020F0502020204030204" pitchFamily="34" charset="0"/>
                <a:cs typeface="Arial" panose="020B0604020202020204" pitchFamily="34" charset="0"/>
              </a:rPr>
              <a:t>PdE</a:t>
            </a:r>
            <a:r>
              <a:rPr lang="en-US" dirty="0">
                <a:latin typeface="Times New Roman" panose="02020603050405020304" pitchFamily="18" charset="0"/>
                <a:ea typeface="Calibri" panose="020F0502020204030204" pitchFamily="34" charset="0"/>
                <a:cs typeface="Arial" panose="020B0604020202020204" pitchFamily="34" charset="0"/>
              </a:rPr>
              <a:t> is in the use of do as an auxiliary. In </a:t>
            </a:r>
            <a:r>
              <a:rPr lang="en-US" dirty="0" err="1">
                <a:latin typeface="Times New Roman" panose="02020603050405020304" pitchFamily="18" charset="0"/>
                <a:ea typeface="Calibri" panose="020F0502020204030204" pitchFamily="34" charset="0"/>
                <a:cs typeface="Arial" panose="020B0604020202020204" pitchFamily="34" charset="0"/>
              </a:rPr>
              <a:t>PdE</a:t>
            </a:r>
            <a:r>
              <a:rPr lang="en-US" dirty="0">
                <a:latin typeface="Times New Roman" panose="02020603050405020304" pitchFamily="18" charset="0"/>
                <a:ea typeface="Calibri" panose="020F0502020204030204" pitchFamily="34" charset="0"/>
                <a:cs typeface="Arial" panose="020B0604020202020204" pitchFamily="34" charset="0"/>
              </a:rPr>
              <a:t>, do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indent="0">
              <a:lnSpc>
                <a:spcPct val="150000"/>
              </a:lnSpc>
              <a:spcBef>
                <a:spcPts val="0"/>
              </a:spcBef>
              <a:spcAft>
                <a:spcPts val="800"/>
              </a:spcAft>
              <a:buNone/>
            </a:pPr>
            <a:r>
              <a:rPr lang="en-US" dirty="0">
                <a:latin typeface="Times New Roman" panose="02020603050405020304" pitchFamily="18" charset="0"/>
                <a:ea typeface="Calibri" panose="020F0502020204030204" pitchFamily="34" charset="0"/>
                <a:cs typeface="Arial" panose="020B0604020202020204" pitchFamily="34" charset="0"/>
              </a:rPr>
              <a:t>functions as a “dummy” auxiliary .</a:t>
            </a:r>
          </a:p>
          <a:p>
            <a:pPr marL="0" marR="0" indent="0">
              <a:lnSpc>
                <a:spcPct val="150000"/>
              </a:lnSpc>
              <a:spcBef>
                <a:spcPts val="0"/>
              </a:spcBef>
              <a:spcAft>
                <a:spcPts val="800"/>
              </a:spcAft>
              <a:buNone/>
            </a:pPr>
            <a:r>
              <a:rPr lang="en-US" dirty="0">
                <a:latin typeface="Times New Roman" panose="02020603050405020304" pitchFamily="18" charset="0"/>
                <a:ea typeface="Calibri" panose="020F0502020204030204" pitchFamily="34" charset="0"/>
              </a:rPr>
              <a:t>    In </a:t>
            </a:r>
            <a:r>
              <a:rPr lang="en-US" dirty="0" err="1">
                <a:latin typeface="Times New Roman" panose="02020603050405020304" pitchFamily="18" charset="0"/>
                <a:ea typeface="Calibri" panose="020F0502020204030204" pitchFamily="34" charset="0"/>
              </a:rPr>
              <a:t>EModE</a:t>
            </a:r>
            <a:r>
              <a:rPr lang="en-US" dirty="0">
                <a:latin typeface="Times New Roman" panose="02020603050405020304" pitchFamily="18" charset="0"/>
                <a:ea typeface="Calibri" panose="020F0502020204030204" pitchFamily="34" charset="0"/>
              </a:rPr>
              <a:t>, the situation is rather different: do can be used – optionally – in such cases, i.e. in the Simple Present and the Simple Past, when there is no other auxiliary. </a:t>
            </a:r>
          </a:p>
          <a:p>
            <a:pPr marL="0" marR="0">
              <a:lnSpc>
                <a:spcPct val="150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In </a:t>
            </a:r>
            <a:r>
              <a:rPr lang="en-US" dirty="0" err="1">
                <a:latin typeface="Times New Roman" panose="02020603050405020304" pitchFamily="18" charset="0"/>
                <a:ea typeface="Calibri" panose="020F0502020204030204" pitchFamily="34" charset="0"/>
                <a:cs typeface="Arial" panose="020B0604020202020204" pitchFamily="34" charset="0"/>
              </a:rPr>
              <a:t>EModE</a:t>
            </a:r>
            <a:r>
              <a:rPr lang="en-US" dirty="0">
                <a:latin typeface="Times New Roman" panose="02020603050405020304" pitchFamily="18" charset="0"/>
                <a:ea typeface="Calibri" panose="020F0502020204030204" pitchFamily="34" charset="0"/>
                <a:cs typeface="Arial" panose="020B0604020202020204" pitchFamily="34" charset="0"/>
              </a:rPr>
              <a:t>, main verbs can be directly negated by not, and can undergo conversion, too. So the situation is different. For example:</a:t>
            </a:r>
          </a:p>
          <a:p>
            <a:pPr marL="0" marR="0">
              <a:lnSpc>
                <a:spcPct val="107000"/>
              </a:lnSpc>
              <a:spcBef>
                <a:spcPts val="0"/>
              </a:spcBef>
              <a:spcAft>
                <a:spcPts val="800"/>
              </a:spcAft>
            </a:pPr>
            <a:r>
              <a:rPr lang="en-US" sz="1600" b="1" u="sng" dirty="0">
                <a:latin typeface="Times New Roman" panose="02020603050405020304" pitchFamily="18" charset="0"/>
                <a:cs typeface="Times New Roman" panose="02020603050405020304" pitchFamily="18" charset="0"/>
              </a:rPr>
              <a:t>Think not that I am come to destroy the law </a:t>
            </a:r>
            <a:endParaRPr lang="en-US" sz="16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endParaRPr lang="en-US" dirty="0"/>
          </a:p>
        </p:txBody>
      </p:sp>
    </p:spTree>
    <p:extLst>
      <p:ext uri="{BB962C8B-B14F-4D97-AF65-F5344CB8AC3E}">
        <p14:creationId xmlns:p14="http://schemas.microsoft.com/office/powerpoint/2010/main" val="909658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7B0D1-B163-4405-A4A5-AF739D1796B0}"/>
              </a:ext>
            </a:extLst>
          </p:cNvPr>
          <p:cNvSpPr>
            <a:spLocks noGrp="1"/>
          </p:cNvSpPr>
          <p:nvPr>
            <p:ph type="title"/>
          </p:nvPr>
        </p:nvSpPr>
        <p:spPr>
          <a:xfrm>
            <a:off x="623596" y="280436"/>
            <a:ext cx="10515600" cy="782540"/>
          </a:xfrm>
        </p:spPr>
        <p:txBody>
          <a:bodyPr>
            <a:normAutofit fontScale="90000"/>
          </a:bodyPr>
          <a:lstStyle/>
          <a:p>
            <a:r>
              <a:rPr lang="en-US" sz="2400" dirty="0">
                <a:latin typeface="Times New Roman" panose="02020603050405020304" pitchFamily="18" charset="0"/>
                <a:cs typeface="Times New Roman" panose="02020603050405020304" pitchFamily="18" charset="0"/>
              </a:rPr>
              <a:t>Examples for clarification:</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763CFB4-84BC-4B45-9CC5-1027F3E86480}"/>
              </a:ext>
            </a:extLst>
          </p:cNvPr>
          <p:cNvSpPr>
            <a:spLocks noGrp="1"/>
          </p:cNvSpPr>
          <p:nvPr>
            <p:ph idx="1"/>
          </p:nvPr>
        </p:nvSpPr>
        <p:spPr>
          <a:xfrm>
            <a:off x="838200" y="1278294"/>
            <a:ext cx="10515600" cy="4908000"/>
          </a:xfrm>
        </p:spPr>
        <p:txBody>
          <a:bodyPr>
            <a:normAutofit/>
          </a:bodyPr>
          <a:lstStyle/>
          <a:p>
            <a:pPr marL="0" marR="0">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Modern Examples:</a:t>
            </a:r>
          </a:p>
          <a:p>
            <a:pPr marL="0" marR="0">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She does love him</a:t>
            </a: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Little did he know about it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Can you come to the party?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I can play the piano.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800"/>
              </a:spcAft>
            </a:pPr>
            <a:r>
              <a:rPr lang="en-US" b="1" dirty="0">
                <a:latin typeface="Times New Roman" panose="02020603050405020304" pitchFamily="18" charset="0"/>
                <a:cs typeface="Times New Roman" panose="02020603050405020304" pitchFamily="18" charset="0"/>
              </a:rPr>
              <a:t>Early modern examples:</a:t>
            </a:r>
          </a:p>
          <a:p>
            <a:pPr marL="0" marR="0">
              <a:lnSpc>
                <a:spcPct val="150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Do not think that I have come to abolish the law’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do not even the publicans the same?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do not even the tax collectors do the same?’</a:t>
            </a:r>
            <a:endParaRPr lang="en-US" sz="1400" dirty="0">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800"/>
              </a:spcAft>
              <a:buNone/>
            </a:pP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91443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88</TotalTime>
  <Words>464</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Times New Roman</vt:lpstr>
      <vt:lpstr>Trebuchet MS</vt:lpstr>
      <vt:lpstr>Wingdings 3</vt:lpstr>
      <vt:lpstr>Facet</vt:lpstr>
      <vt:lpstr>PowerPoint Presentation</vt:lpstr>
      <vt:lpstr>Early Modern English syntax</vt:lpstr>
      <vt:lpstr>PowerPoint Presentation</vt:lpstr>
      <vt:lpstr>The use of the auxiliary do</vt:lpstr>
      <vt:lpstr>Examples for clarification: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dc:creator>
  <cp:lastModifiedBy>Win10</cp:lastModifiedBy>
  <cp:revision>11</cp:revision>
  <dcterms:created xsi:type="dcterms:W3CDTF">2020-03-18T12:46:15Z</dcterms:created>
  <dcterms:modified xsi:type="dcterms:W3CDTF">2020-03-18T14:25:41Z</dcterms:modified>
</cp:coreProperties>
</file>